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86639-77C1-42BA-B444-C7BC79271613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01F1E-A2C5-4F32-AFA2-D3F34D2A81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EA7AF0-2625-4553-8A92-3D1145151286}" type="slidenum">
              <a:rPr lang="en-GB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C45B13-9BE4-4025-BE9E-915C27F7777F}" type="slidenum">
              <a:rPr lang="en-GB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E5D5A2-2C3A-4B1B-BEE1-8ED8AE4CE096}" type="slidenum">
              <a:rPr lang="en-GB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3473C7-B6FD-4A75-BB48-411136DCC68F}" type="slidenum">
              <a:rPr lang="en-GB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B65416-D0BD-417B-B8F9-B473400BE52D}" type="slidenum">
              <a:rPr lang="en-GB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349DFE-6EDC-42E1-8717-5BDBFAFC129C}" type="slidenum">
              <a:rPr lang="en-GB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Explain that students are going to see how many arm curls they can do in 1 minute. They will calculate the work </a:t>
            </a:r>
            <a:r>
              <a:rPr lang="en-GB" dirty="0" err="1" smtClean="0"/>
              <a:t>doen</a:t>
            </a:r>
            <a:r>
              <a:rPr lang="en-GB" dirty="0" smtClean="0"/>
              <a:t> in each lift my measuring as shown on the slide.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9E3EC0-F461-4C19-861B-87A5E45A2A7D}" type="slidenum">
              <a:rPr lang="en-GB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Students see how many arm curls they can do in a minute. Use slotted masses or dumb bells (1 kg). Students should measure the distance travelled</a:t>
            </a:r>
            <a:r>
              <a:rPr lang="en-GB" baseline="0" dirty="0" smtClean="0"/>
              <a:t> as of course they all have different sized arms! This calculation is obviously an estimate of the work done.</a:t>
            </a:r>
            <a:endParaRPr lang="en-GB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B65F28-0DCD-448A-ABF4-E453A2E3D305}" type="slidenum">
              <a:rPr lang="en-GB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A4D7D8-FB82-4513-BCE8-F6CC1F00548B}" type="slidenum">
              <a:rPr lang="en-GB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9A0675-F76C-40B5-9FFF-A3E251DEB313}" type="slidenum">
              <a:rPr lang="en-GB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F285E6-DF41-4D09-9125-7388B58765C0}" type="slidenum">
              <a:rPr lang="en-GB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8645F2-F925-4219-B66B-B7C83D3239E6}" type="slidenum">
              <a:rPr lang="en-GB"/>
              <a:pPr/>
              <a:t>2</a:t>
            </a:fld>
            <a:endParaRPr lang="en-GB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B65416-D0BD-417B-B8F9-B473400BE52D}" type="slidenum">
              <a:rPr lang="en-GB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A1BA46-F0E5-40BA-B143-3E4DD6C2B9C1}" type="slidenum">
              <a:rPr lang="en-GB"/>
              <a:pPr/>
              <a:t>3</a:t>
            </a:fld>
            <a:endParaRPr lang="en-GB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B8A4E4-3209-4E42-AD7F-54A19E2B6B33}" type="slidenum">
              <a:rPr lang="en-GB"/>
              <a:pPr/>
              <a:t>4</a:t>
            </a:fld>
            <a:endParaRPr lang="en-GB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56B489-42D0-4BBE-AD9F-3BB711002399}" type="slidenum">
              <a:rPr lang="en-GB"/>
              <a:pPr/>
              <a:t>5</a:t>
            </a:fld>
            <a:endParaRPr lang="en-GB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A947DA-DC1D-407C-8BE4-B29E1AA78E4C}" type="slidenum">
              <a:rPr lang="en-GB"/>
              <a:pPr/>
              <a:t>6</a:t>
            </a:fld>
            <a:endParaRPr lang="en-GB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471295-1D15-4297-AC98-28E8A617A005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F3C4E4-78B0-448D-B1F8-B53B8F6D8CCC}" type="slidenum">
              <a:rPr lang="en-GB"/>
              <a:pPr/>
              <a:t>8</a:t>
            </a:fld>
            <a:endParaRPr lang="en-GB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366833-FC54-4209-9DE0-7AA8C8C9D9E8}" type="slidenum">
              <a:rPr lang="en-GB"/>
              <a:pPr/>
              <a:t>9</a:t>
            </a:fld>
            <a:endParaRPr lang="en-GB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756B-ED35-47DD-8D86-8058A9073E1A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F46A-CD8C-4D11-B746-81C7CF5A48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756B-ED35-47DD-8D86-8058A9073E1A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F46A-CD8C-4D11-B746-81C7CF5A48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756B-ED35-47DD-8D86-8058A9073E1A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F46A-CD8C-4D11-B746-81C7CF5A48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CD49F-865D-4376-987F-375393D872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8754C-E8B8-4354-BF50-640603ED83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756B-ED35-47DD-8D86-8058A9073E1A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F46A-CD8C-4D11-B746-81C7CF5A48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756B-ED35-47DD-8D86-8058A9073E1A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F46A-CD8C-4D11-B746-81C7CF5A48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756B-ED35-47DD-8D86-8058A9073E1A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F46A-CD8C-4D11-B746-81C7CF5A48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756B-ED35-47DD-8D86-8058A9073E1A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F46A-CD8C-4D11-B746-81C7CF5A48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756B-ED35-47DD-8D86-8058A9073E1A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F46A-CD8C-4D11-B746-81C7CF5A48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756B-ED35-47DD-8D86-8058A9073E1A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F46A-CD8C-4D11-B746-81C7CF5A48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756B-ED35-47DD-8D86-8058A9073E1A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F46A-CD8C-4D11-B746-81C7CF5A48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756B-ED35-47DD-8D86-8058A9073E1A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F46A-CD8C-4D11-B746-81C7CF5A48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C756B-ED35-47DD-8D86-8058A9073E1A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3F46A-CD8C-4D11-B746-81C7CF5A48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This lesson</a:t>
            </a:r>
            <a:endParaRPr lang="en-GB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idx="1"/>
          </p:nvPr>
        </p:nvSpPr>
        <p:spPr>
          <a:xfrm>
            <a:off x="1428750" y="1785938"/>
            <a:ext cx="7313613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Work done as energy transfer</a:t>
            </a:r>
          </a:p>
          <a:p>
            <a:pPr eaLnBrk="1" hangingPunct="1"/>
            <a:r>
              <a:rPr lang="en-US" dirty="0" smtClean="0"/>
              <a:t>Power as the rate of energy transfer</a:t>
            </a:r>
          </a:p>
          <a:p>
            <a:pPr eaLnBrk="1" hangingPunct="1"/>
            <a:r>
              <a:rPr lang="en-US" dirty="0" smtClean="0"/>
              <a:t>Interpreting force/distance graphs</a:t>
            </a:r>
            <a:endParaRPr lang="en-GB" dirty="0" smtClean="0"/>
          </a:p>
        </p:txBody>
      </p:sp>
      <p:pic>
        <p:nvPicPr>
          <p:cNvPr id="4" name="Picture 3" descr="Dog on treadmill g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573016"/>
            <a:ext cx="4555604" cy="311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FF"/>
                </a:solidFill>
              </a:rPr>
              <a:t>Work done (J) = Force (N) x distance (m)</a:t>
            </a:r>
            <a:r>
              <a:rPr lang="en-GB" sz="3200" b="1" smtClean="0">
                <a:solidFill>
                  <a:srgbClr val="0000FF"/>
                </a:solidFill>
              </a:rPr>
              <a:t/>
            </a:r>
            <a:br>
              <a:rPr lang="en-GB" sz="3200" b="1" smtClean="0">
                <a:solidFill>
                  <a:srgbClr val="0000FF"/>
                </a:solidFill>
              </a:rPr>
            </a:br>
            <a:endParaRPr lang="en-GB" sz="3200" b="1" smtClean="0">
              <a:solidFill>
                <a:srgbClr val="0000FF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4582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A woman pushes a car with a force of 400 N at an angle of 10° to the horizontal for a distance of 15m. How much work has she done?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8436" name="Picture 5" descr="pushing_smart_ca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3490913"/>
            <a:ext cx="4891088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437" name="Straight Arrow Connector 5"/>
          <p:cNvCxnSpPr>
            <a:cxnSpLocks noChangeShapeType="1"/>
          </p:cNvCxnSpPr>
          <p:nvPr/>
        </p:nvCxnSpPr>
        <p:spPr bwMode="auto">
          <a:xfrm>
            <a:off x="4643438" y="4786313"/>
            <a:ext cx="1143000" cy="357187"/>
          </a:xfrm>
          <a:prstGeom prst="straightConnector1">
            <a:avLst/>
          </a:prstGeom>
          <a:noFill/>
          <a:ln w="57150" algn="ctr">
            <a:solidFill>
              <a:srgbClr val="FF33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FF"/>
                </a:solidFill>
              </a:rPr>
              <a:t>Work done (J) = Force (N) x distance (m)</a:t>
            </a:r>
            <a:r>
              <a:rPr lang="en-GB" sz="3200" b="1" smtClean="0">
                <a:solidFill>
                  <a:srgbClr val="0000FF"/>
                </a:solidFill>
              </a:rPr>
              <a:t/>
            </a:r>
            <a:br>
              <a:rPr lang="en-GB" sz="3200" b="1" smtClean="0">
                <a:solidFill>
                  <a:srgbClr val="0000FF"/>
                </a:solidFill>
              </a:rPr>
            </a:br>
            <a:endParaRPr lang="en-GB" sz="3200" b="1" smtClean="0">
              <a:solidFill>
                <a:srgbClr val="0000FF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4582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A woman pushes a car with a force of 400 N at an angle of 10° to the horizontal for a distance of 15m. How much work has she done?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W = Fscos</a:t>
            </a:r>
            <a:r>
              <a:rPr lang="el-GR" smtClean="0"/>
              <a:t>θ</a:t>
            </a:r>
            <a:r>
              <a:rPr lang="en-US" smtClean="0"/>
              <a:t> = 400x15x0.985</a:t>
            </a:r>
          </a:p>
          <a:p>
            <a:pPr eaLnBrk="1" hangingPunct="1">
              <a:buFontTx/>
              <a:buNone/>
            </a:pPr>
            <a:r>
              <a:rPr lang="en-US" smtClean="0"/>
              <a:t>W = 5900 J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9460" name="Picture 5" descr="pushing_smart_ca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5002213"/>
            <a:ext cx="2462213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461" name="Straight Arrow Connector 5"/>
          <p:cNvCxnSpPr>
            <a:cxnSpLocks noChangeShapeType="1"/>
          </p:cNvCxnSpPr>
          <p:nvPr/>
        </p:nvCxnSpPr>
        <p:spPr bwMode="auto">
          <a:xfrm>
            <a:off x="6500813" y="5643563"/>
            <a:ext cx="642937" cy="214312"/>
          </a:xfrm>
          <a:prstGeom prst="straightConnector1">
            <a:avLst/>
          </a:prstGeom>
          <a:noFill/>
          <a:ln w="57150" algn="ctr">
            <a:solidFill>
              <a:srgbClr val="FF33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FF"/>
                </a:solidFill>
              </a:rPr>
              <a:t>Work done (J) = Force (N) x distance (m)</a:t>
            </a:r>
            <a:r>
              <a:rPr lang="en-GB" sz="3200" b="1" smtClean="0">
                <a:solidFill>
                  <a:srgbClr val="0000FF"/>
                </a:solidFill>
              </a:rPr>
              <a:t/>
            </a:r>
            <a:br>
              <a:rPr lang="en-GB" sz="3200" b="1" smtClean="0">
                <a:solidFill>
                  <a:srgbClr val="0000FF"/>
                </a:solidFill>
              </a:rPr>
            </a:br>
            <a:endParaRPr lang="en-GB" sz="3200" b="1" smtClean="0">
              <a:solidFill>
                <a:srgbClr val="0000FF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4582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A man lifts a mass of 120 kg to a height of 2.5m. How much work did he do?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20484" name="Picture 6" descr="221833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200400"/>
            <a:ext cx="3116263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221833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200400"/>
            <a:ext cx="3116263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FF"/>
                </a:solidFill>
              </a:rPr>
              <a:t>Work done (J) = Force (N) x distance (m)</a:t>
            </a:r>
            <a:r>
              <a:rPr lang="en-GB" sz="3200" b="1" smtClean="0">
                <a:solidFill>
                  <a:srgbClr val="0000FF"/>
                </a:solidFill>
              </a:rPr>
              <a:t/>
            </a:r>
            <a:br>
              <a:rPr lang="en-GB" sz="3200" b="1" smtClean="0">
                <a:solidFill>
                  <a:srgbClr val="0000FF"/>
                </a:solidFill>
              </a:rPr>
            </a:br>
            <a:endParaRPr lang="en-GB" sz="3200" b="1" smtClean="0">
              <a:solidFill>
                <a:srgbClr val="0000FF"/>
              </a:solidFill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4582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A man lifts a </a:t>
            </a:r>
            <a:r>
              <a:rPr lang="en-US" smtClean="0">
                <a:solidFill>
                  <a:srgbClr val="FF0000"/>
                </a:solidFill>
              </a:rPr>
              <a:t>mass</a:t>
            </a:r>
            <a:r>
              <a:rPr lang="en-US" smtClean="0"/>
              <a:t> of 120 kg to a height of 2.5m. How much work did he do?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					Force = </a:t>
            </a:r>
            <a:r>
              <a:rPr lang="en-US" smtClean="0">
                <a:solidFill>
                  <a:srgbClr val="FF0000"/>
                </a:solidFill>
              </a:rPr>
              <a:t>weight</a:t>
            </a:r>
            <a:r>
              <a:rPr lang="en-US" smtClean="0"/>
              <a:t> = 1200N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					Work = F x d = 1200 x 2.5</a:t>
            </a:r>
          </a:p>
          <a:p>
            <a:pPr eaLnBrk="1" hangingPunct="1">
              <a:buFontTx/>
              <a:buNone/>
            </a:pPr>
            <a:r>
              <a:rPr lang="en-US" smtClean="0"/>
              <a:t>					Work = </a:t>
            </a:r>
            <a:r>
              <a:rPr lang="en-US" smtClean="0">
                <a:solidFill>
                  <a:srgbClr val="FF0000"/>
                </a:solidFill>
              </a:rPr>
              <a:t>3000 J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much work can you do?</a:t>
            </a:r>
            <a:r>
              <a:rPr lang="en-GB" smtClean="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2532" name="Picture 5" descr="233477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667000"/>
            <a:ext cx="304800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Arm curls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4580" name="Picture 5" descr="pepup_20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57400"/>
            <a:ext cx="480060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Line 6"/>
          <p:cNvSpPr>
            <a:spLocks noChangeShapeType="1"/>
          </p:cNvSpPr>
          <p:nvPr/>
        </p:nvSpPr>
        <p:spPr bwMode="auto">
          <a:xfrm flipV="1">
            <a:off x="5638800" y="3352800"/>
            <a:ext cx="0" cy="2819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5791200" y="4495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distance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1219200" y="1676400"/>
            <a:ext cx="716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Force required = weight of object = </a:t>
            </a:r>
            <a:r>
              <a:rPr lang="en-US" dirty="0" smtClean="0">
                <a:solidFill>
                  <a:srgbClr val="FF0000"/>
                </a:solidFill>
              </a:rPr>
              <a:t>mg = mass </a:t>
            </a:r>
            <a:r>
              <a:rPr lang="en-US" dirty="0">
                <a:solidFill>
                  <a:srgbClr val="FF0000"/>
                </a:solidFill>
              </a:rPr>
              <a:t>(kg) x </a:t>
            </a:r>
            <a:r>
              <a:rPr lang="en-US" dirty="0" smtClean="0">
                <a:solidFill>
                  <a:srgbClr val="FF0000"/>
                </a:solidFill>
              </a:rPr>
              <a:t>9.81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4419600" y="2209800"/>
            <a:ext cx="533400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>
            <a:off x="381000" y="33528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>
            <a:off x="533400" y="61722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Off you go!</a:t>
            </a:r>
            <a:endParaRPr lang="en-GB" smtClean="0"/>
          </a:p>
        </p:txBody>
      </p:sp>
      <p:graphicFrame>
        <p:nvGraphicFramePr>
          <p:cNvPr id="58371" name="Group 3"/>
          <p:cNvGraphicFramePr>
            <a:graphicFrameLocks noGrp="1"/>
          </p:cNvGraphicFramePr>
          <p:nvPr/>
        </p:nvGraphicFramePr>
        <p:xfrm>
          <a:off x="533400" y="1600200"/>
          <a:ext cx="8153400" cy="4300539"/>
        </p:xfrm>
        <a:graphic>
          <a:graphicData uri="http://schemas.openxmlformats.org/drawingml/2006/table">
            <a:tbl>
              <a:tblPr/>
              <a:tblGrid>
                <a:gridCol w="1328738"/>
                <a:gridCol w="869950"/>
                <a:gridCol w="871537"/>
                <a:gridCol w="1120775"/>
                <a:gridCol w="1066800"/>
                <a:gridCol w="1295400"/>
                <a:gridCol w="16002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Mass (kg)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Force (N)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Distance (m)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Work of one lift (J)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# of lifts in 1 min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work (J)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Power!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6628" name="Picture 1" descr="r5892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8288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Power!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Power</a:t>
            </a:r>
            <a:r>
              <a:rPr lang="en-US" dirty="0" smtClean="0"/>
              <a:t> is the amount of energy transformed (changed) per second. It is measured in Watts (1 Watt = 1 J/s)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FF"/>
                </a:solidFill>
              </a:rPr>
              <a:t>Power = Energy transformed (work done)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FF"/>
                </a:solidFill>
              </a:rPr>
              <a:t>				time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2195736" y="4365104"/>
            <a:ext cx="3048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47864" y="5661248"/>
            <a:ext cx="3816424" cy="369332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Formula NOT in data booklet!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Power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For each of the people in your table, can you calculate their power?</a:t>
            </a:r>
          </a:p>
        </p:txBody>
      </p:sp>
      <p:pic>
        <p:nvPicPr>
          <p:cNvPr id="28676" name="Picture 3" descr="cake_power_of_the_people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200400"/>
            <a:ext cx="4267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3200400" y="3429000"/>
            <a:ext cx="18288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Work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smtClean="0"/>
              <a:t>	In physics, </a:t>
            </a:r>
            <a:r>
              <a:rPr lang="en-GB" sz="2800" smtClean="0">
                <a:solidFill>
                  <a:srgbClr val="0000FF"/>
                </a:solidFill>
              </a:rPr>
              <a:t>work</a:t>
            </a:r>
            <a:r>
              <a:rPr lang="en-GB" sz="2800" smtClean="0"/>
              <a:t> has a special meaning, different to “normal” English.</a:t>
            </a:r>
            <a:endParaRPr lang="en-US" sz="2800" smtClean="0"/>
          </a:p>
        </p:txBody>
      </p:sp>
      <p:pic>
        <p:nvPicPr>
          <p:cNvPr id="8196" name="Picture 4" descr="shakespea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73613" y="1981200"/>
            <a:ext cx="35560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= Fv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force is moving with a constant velocity, how much work is it doing?</a:t>
            </a:r>
          </a:p>
          <a:p>
            <a:endParaRPr lang="en-US" dirty="0" smtClean="0"/>
          </a:p>
          <a:p>
            <a:r>
              <a:rPr lang="en-US" dirty="0" smtClean="0"/>
              <a:t>Power = work/time = force x distance/time</a:t>
            </a:r>
          </a:p>
          <a:p>
            <a:endParaRPr lang="en-US" dirty="0" smtClean="0"/>
          </a:p>
          <a:p>
            <a:r>
              <a:rPr lang="en-US" dirty="0" smtClean="0"/>
              <a:t>Power = force x velocity = Fv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done in stretching a spring?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29700" name="Picture 5" descr="hookes_l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989138"/>
            <a:ext cx="5400675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 done in stretching a spring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 flipV="1">
            <a:off x="1476375" y="1989138"/>
            <a:ext cx="0" cy="4176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>
            <a:off x="1476375" y="6165850"/>
            <a:ext cx="7127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539750" y="3429000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F/N</a:t>
            </a:r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7019925" y="6237288"/>
            <a:ext cx="1081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x/m</a:t>
            </a:r>
          </a:p>
        </p:txBody>
      </p:sp>
      <p:sp>
        <p:nvSpPr>
          <p:cNvPr id="31752" name="AutoShape 10"/>
          <p:cNvSpPr>
            <a:spLocks noChangeArrowheads="1"/>
          </p:cNvSpPr>
          <p:nvPr/>
        </p:nvSpPr>
        <p:spPr bwMode="auto">
          <a:xfrm flipH="1">
            <a:off x="1476375" y="3284538"/>
            <a:ext cx="4608513" cy="2879725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1692275" y="2852738"/>
            <a:ext cx="720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Work done in stretching spring = area under 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2.3 Hooke’s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quickmeme.com/img/31/31086d11284ad8bb11c0aeb00d52df0b983506af52256331a3d9f58aaf51f5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84784"/>
            <a:ext cx="3302521" cy="4957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done in </a:t>
            </a:r>
            <a:r>
              <a:rPr lang="en-US" dirty="0" err="1" smtClean="0"/>
              <a:t>strectching</a:t>
            </a:r>
            <a:r>
              <a:rPr lang="en-US" dirty="0" smtClean="0"/>
              <a:t> a spring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err="1" smtClean="0"/>
              <a:t>E</a:t>
            </a:r>
            <a:r>
              <a:rPr lang="en-US" sz="6000" baseline="-25000" dirty="0" err="1" smtClean="0"/>
              <a:t>p</a:t>
            </a:r>
            <a:r>
              <a:rPr lang="en-US" sz="6000" dirty="0" smtClean="0"/>
              <a:t> = ½k</a:t>
            </a:r>
            <a:r>
              <a:rPr lang="el-GR" sz="6000" dirty="0" smtClean="0"/>
              <a:t>Δ</a:t>
            </a:r>
            <a:r>
              <a:rPr lang="en-US" sz="6000" dirty="0" smtClean="0"/>
              <a:t>x</a:t>
            </a:r>
            <a:r>
              <a:rPr lang="en-US" sz="6000" baseline="30000" dirty="0" smtClean="0"/>
              <a:t>2</a:t>
            </a:r>
            <a:endParaRPr lang="en-US" sz="6000" baseline="30000" dirty="0"/>
          </a:p>
        </p:txBody>
      </p:sp>
      <p:pic>
        <p:nvPicPr>
          <p:cNvPr id="1026" name="Picture 2" descr="http://1.bp.blogspot.com/_IJmreHj5A_I/SI5-U9ZNViI/AAAAAAAAArY/ZwmvJVSGHZM/s400/spring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08920"/>
            <a:ext cx="4752528" cy="3718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This lesson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Kinetic energy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Gravitational kinetic energy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Bullet hitting apple 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140968"/>
            <a:ext cx="7458405" cy="2796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221833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3116263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FF"/>
                </a:solidFill>
              </a:rPr>
              <a:t>Work done (J) = Force (N) x distance (m)</a:t>
            </a:r>
            <a:r>
              <a:rPr lang="en-GB" sz="3200" b="1" smtClean="0">
                <a:solidFill>
                  <a:srgbClr val="0000FF"/>
                </a:solidFill>
              </a:rPr>
              <a:t/>
            </a:r>
            <a:br>
              <a:rPr lang="en-GB" sz="3200" b="1" smtClean="0">
                <a:solidFill>
                  <a:srgbClr val="0000FF"/>
                </a:solidFill>
              </a:rPr>
            </a:br>
            <a:endParaRPr lang="en-GB" sz="3200" b="1" smtClean="0">
              <a:solidFill>
                <a:srgbClr val="0000FF"/>
              </a:solidFill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458200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dirty="0" smtClean="0"/>
              <a:t>	A man lifts a </a:t>
            </a:r>
            <a:r>
              <a:rPr lang="en-US" dirty="0" smtClean="0">
                <a:solidFill>
                  <a:srgbClr val="FF0000"/>
                </a:solidFill>
              </a:rPr>
              <a:t>mass</a:t>
            </a:r>
            <a:r>
              <a:rPr lang="en-US" dirty="0" smtClean="0"/>
              <a:t> of 120 kg to a height of 2.5m. How much work did he do?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			</a:t>
            </a:r>
            <a:r>
              <a:rPr lang="en-US" dirty="0" smtClean="0">
                <a:solidFill>
                  <a:srgbClr val="0000FF"/>
                </a:solidFill>
              </a:rPr>
              <a:t>Force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weight</a:t>
            </a:r>
            <a:r>
              <a:rPr lang="en-US" dirty="0" smtClean="0"/>
              <a:t> = mg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		</a:t>
            </a:r>
            <a:r>
              <a:rPr lang="en-US" dirty="0" smtClean="0">
                <a:solidFill>
                  <a:srgbClr val="0000FF"/>
                </a:solidFill>
              </a:rPr>
              <a:t>Distance</a:t>
            </a:r>
            <a:r>
              <a:rPr lang="en-US" dirty="0" smtClean="0"/>
              <a:t> = change in height = </a:t>
            </a:r>
            <a:r>
              <a:rPr lang="el-GR" dirty="0" smtClean="0"/>
              <a:t>Δ</a:t>
            </a:r>
            <a:r>
              <a:rPr lang="en-US" dirty="0" smtClean="0"/>
              <a:t>h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			Work = Force x distance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			</a:t>
            </a:r>
            <a:r>
              <a:rPr lang="en-US" sz="5200" b="1" dirty="0" smtClean="0">
                <a:solidFill>
                  <a:srgbClr val="FF3300"/>
                </a:solidFill>
              </a:rPr>
              <a:t>Work = mg</a:t>
            </a:r>
            <a:r>
              <a:rPr lang="el-GR" sz="5200" b="1" dirty="0" smtClean="0">
                <a:solidFill>
                  <a:srgbClr val="FF3300"/>
                </a:solidFill>
              </a:rPr>
              <a:t>Δ</a:t>
            </a:r>
            <a:r>
              <a:rPr lang="en-US" sz="5200" b="1" dirty="0" smtClean="0">
                <a:solidFill>
                  <a:srgbClr val="FF3300"/>
                </a:solidFill>
              </a:rPr>
              <a:t>h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work done is transformed in gravitational potential energy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l-GR" sz="4600" b="1" dirty="0" smtClean="0">
                <a:solidFill>
                  <a:srgbClr val="FF3300"/>
                </a:solidFill>
              </a:rPr>
              <a:t>Δ</a:t>
            </a:r>
            <a:r>
              <a:rPr lang="en-US" sz="4600" b="1" dirty="0" err="1" smtClean="0">
                <a:solidFill>
                  <a:srgbClr val="FF3300"/>
                </a:solidFill>
              </a:rPr>
              <a:t>E</a:t>
            </a:r>
            <a:r>
              <a:rPr lang="en-US" sz="4600" b="1" baseline="-25000" dirty="0" err="1" smtClean="0">
                <a:solidFill>
                  <a:srgbClr val="FF3300"/>
                </a:solidFill>
              </a:rPr>
              <a:t>p</a:t>
            </a:r>
            <a:r>
              <a:rPr lang="en-US" sz="4600" b="1" dirty="0" smtClean="0">
                <a:solidFill>
                  <a:srgbClr val="FF3300"/>
                </a:solidFill>
              </a:rPr>
              <a:t> = mg</a:t>
            </a:r>
            <a:r>
              <a:rPr lang="el-GR" sz="4600" b="1" dirty="0" smtClean="0">
                <a:solidFill>
                  <a:srgbClr val="FF3300"/>
                </a:solidFill>
              </a:rPr>
              <a:t>Δ</a:t>
            </a:r>
            <a:r>
              <a:rPr lang="en-US" sz="4600" b="1" dirty="0" smtClean="0">
                <a:solidFill>
                  <a:srgbClr val="FF3300"/>
                </a:solidFill>
              </a:rPr>
              <a:t>h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1066800" y="3657600"/>
            <a:ext cx="990600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Joules</a:t>
            </a:r>
          </a:p>
        </p:txBody>
      </p:sp>
      <p:sp>
        <p:nvSpPr>
          <p:cNvPr id="27653" name="Line 6"/>
          <p:cNvSpPr>
            <a:spLocks noChangeShapeType="1"/>
          </p:cNvSpPr>
          <p:nvPr/>
        </p:nvSpPr>
        <p:spPr bwMode="auto">
          <a:xfrm flipV="1">
            <a:off x="2362200" y="2565400"/>
            <a:ext cx="1201738" cy="1092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4800600" y="3505200"/>
            <a:ext cx="533400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kg</a:t>
            </a:r>
          </a:p>
        </p:txBody>
      </p:sp>
      <p:sp>
        <p:nvSpPr>
          <p:cNvPr id="27655" name="Line 8"/>
          <p:cNvSpPr>
            <a:spLocks noChangeShapeType="1"/>
          </p:cNvSpPr>
          <p:nvPr/>
        </p:nvSpPr>
        <p:spPr bwMode="auto">
          <a:xfrm flipH="1" flipV="1">
            <a:off x="4860033" y="2420888"/>
            <a:ext cx="473968" cy="10843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5943600" y="3810000"/>
            <a:ext cx="1828800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N/kg or m/s</a:t>
            </a:r>
            <a:r>
              <a:rPr lang="en-US" sz="2400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657" name="Line 10"/>
          <p:cNvSpPr>
            <a:spLocks noChangeShapeType="1"/>
          </p:cNvSpPr>
          <p:nvPr/>
        </p:nvSpPr>
        <p:spPr bwMode="auto">
          <a:xfrm flipH="1" flipV="1">
            <a:off x="5292080" y="2420888"/>
            <a:ext cx="1337320" cy="13891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Text Box 11"/>
          <p:cNvSpPr txBox="1">
            <a:spLocks noChangeArrowheads="1"/>
          </p:cNvSpPr>
          <p:nvPr/>
        </p:nvSpPr>
        <p:spPr bwMode="auto">
          <a:xfrm>
            <a:off x="7924800" y="2819400"/>
            <a:ext cx="457200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27659" name="Line 12"/>
          <p:cNvSpPr>
            <a:spLocks noChangeShapeType="1"/>
          </p:cNvSpPr>
          <p:nvPr/>
        </p:nvSpPr>
        <p:spPr bwMode="auto">
          <a:xfrm flipH="1" flipV="1">
            <a:off x="5868144" y="2276872"/>
            <a:ext cx="2056656" cy="54252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7660" name="Picture 13" descr="weightlifte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419600"/>
            <a:ext cx="17145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ular Callout 12"/>
          <p:cNvSpPr/>
          <p:nvPr/>
        </p:nvSpPr>
        <p:spPr>
          <a:xfrm>
            <a:off x="251520" y="5085184"/>
            <a:ext cx="2448272" cy="504056"/>
          </a:xfrm>
          <a:prstGeom prst="wedgeRoundRectCallout">
            <a:avLst>
              <a:gd name="adj1" fmla="val 92937"/>
              <a:gd name="adj2" fmla="val -3797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Assuming constant g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/>
              <a:t>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	A dog of mass 12 kg “accidently” falls from an </a:t>
            </a:r>
            <a:r>
              <a:rPr lang="en-US" dirty="0" err="1" smtClean="0"/>
              <a:t>aeroplane</a:t>
            </a:r>
            <a:r>
              <a:rPr lang="en-US" dirty="0" smtClean="0"/>
              <a:t> at a height of 3.4 km. How much gravitational energy does the dog lose between falling from the plane to the ground?</a:t>
            </a:r>
          </a:p>
        </p:txBody>
      </p:sp>
      <p:pic>
        <p:nvPicPr>
          <p:cNvPr id="28676" name="Picture 4" descr="acid d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44675"/>
            <a:ext cx="50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1908175" y="1412875"/>
            <a:ext cx="1512888" cy="792163"/>
          </a:xfrm>
          <a:prstGeom prst="wedgeRoundRectCallout">
            <a:avLst>
              <a:gd name="adj1" fmla="val -111491"/>
              <a:gd name="adj2" fmla="val 1693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>
                <a:latin typeface="Arial" charset="0"/>
                <a:cs typeface="Times New Roman" pitchFamily="18" charset="0"/>
              </a:rPr>
              <a:t>Woof! (help!)</a:t>
            </a:r>
            <a:endParaRPr lang="en-US">
              <a:latin typeface="Arial" charset="0"/>
              <a:cs typeface="Times New Roman" pitchFamily="18" charset="0"/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95288" y="1628775"/>
            <a:ext cx="576262" cy="288925"/>
            <a:chOff x="249" y="1026"/>
            <a:chExt cx="363" cy="182"/>
          </a:xfrm>
        </p:grpSpPr>
        <p:sp>
          <p:nvSpPr>
            <p:cNvPr id="28680" name="Line 8"/>
            <p:cNvSpPr>
              <a:spLocks noChangeShapeType="1"/>
            </p:cNvSpPr>
            <p:nvPr/>
          </p:nvSpPr>
          <p:spPr bwMode="auto">
            <a:xfrm>
              <a:off x="295" y="1117"/>
              <a:ext cx="3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Line 9"/>
            <p:cNvSpPr>
              <a:spLocks noChangeShapeType="1"/>
            </p:cNvSpPr>
            <p:nvPr/>
          </p:nvSpPr>
          <p:spPr bwMode="auto">
            <a:xfrm flipH="1" flipV="1">
              <a:off x="249" y="1026"/>
              <a:ext cx="46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Line 10"/>
            <p:cNvSpPr>
              <a:spLocks noChangeShapeType="1"/>
            </p:cNvSpPr>
            <p:nvPr/>
          </p:nvSpPr>
          <p:spPr bwMode="auto">
            <a:xfrm flipH="1" flipV="1">
              <a:off x="431" y="1026"/>
              <a:ext cx="46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 flipH="1">
              <a:off x="431" y="1117"/>
              <a:ext cx="46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/>
              <a:t>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	</a:t>
            </a:r>
          </a:p>
        </p:txBody>
      </p:sp>
      <p:pic>
        <p:nvPicPr>
          <p:cNvPr id="29700" name="Picture 4" descr="acid d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44675"/>
            <a:ext cx="50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2133600" y="609600"/>
            <a:ext cx="3505200" cy="457200"/>
          </a:xfrm>
          <a:prstGeom prst="wedgeRoundRectCallout">
            <a:avLst>
              <a:gd name="adj1" fmla="val -82792"/>
              <a:gd name="adj2" fmla="val 239236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sz="2400" dirty="0">
                <a:solidFill>
                  <a:srgbClr val="009900"/>
                </a:solidFill>
                <a:latin typeface="Arial" charset="0"/>
                <a:cs typeface="Times New Roman" pitchFamily="18" charset="0"/>
              </a:rPr>
              <a:t>On earth g = </a:t>
            </a:r>
            <a:r>
              <a:rPr lang="en-GB" sz="2400" dirty="0" smtClean="0">
                <a:solidFill>
                  <a:srgbClr val="009900"/>
                </a:solidFill>
                <a:latin typeface="Arial" charset="0"/>
                <a:cs typeface="Times New Roman" pitchFamily="18" charset="0"/>
              </a:rPr>
              <a:t>9.81 m.s</a:t>
            </a:r>
            <a:r>
              <a:rPr lang="en-GB" sz="2400" baseline="30000" dirty="0" smtClean="0">
                <a:solidFill>
                  <a:srgbClr val="009900"/>
                </a:solidFill>
                <a:latin typeface="Arial" charset="0"/>
                <a:cs typeface="Times New Roman" pitchFamily="18" charset="0"/>
              </a:rPr>
              <a:t>-2</a:t>
            </a:r>
            <a:endParaRPr lang="en-US" sz="2400" baseline="30000" dirty="0">
              <a:solidFill>
                <a:srgbClr val="0099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95288" y="1628775"/>
            <a:ext cx="576262" cy="288925"/>
            <a:chOff x="249" y="1026"/>
            <a:chExt cx="363" cy="182"/>
          </a:xfrm>
        </p:grpSpPr>
        <p:sp>
          <p:nvSpPr>
            <p:cNvPr id="29708" name="Line 8"/>
            <p:cNvSpPr>
              <a:spLocks noChangeShapeType="1"/>
            </p:cNvSpPr>
            <p:nvPr/>
          </p:nvSpPr>
          <p:spPr bwMode="auto">
            <a:xfrm>
              <a:off x="295" y="1117"/>
              <a:ext cx="3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Line 9"/>
            <p:cNvSpPr>
              <a:spLocks noChangeShapeType="1"/>
            </p:cNvSpPr>
            <p:nvPr/>
          </p:nvSpPr>
          <p:spPr bwMode="auto">
            <a:xfrm flipH="1" flipV="1">
              <a:off x="249" y="1026"/>
              <a:ext cx="46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Line 10"/>
            <p:cNvSpPr>
              <a:spLocks noChangeShapeType="1"/>
            </p:cNvSpPr>
            <p:nvPr/>
          </p:nvSpPr>
          <p:spPr bwMode="auto">
            <a:xfrm flipH="1" flipV="1">
              <a:off x="431" y="1026"/>
              <a:ext cx="46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11"/>
            <p:cNvSpPr>
              <a:spLocks noChangeShapeType="1"/>
            </p:cNvSpPr>
            <p:nvPr/>
          </p:nvSpPr>
          <p:spPr bwMode="auto">
            <a:xfrm flipH="1">
              <a:off x="431" y="1117"/>
              <a:ext cx="46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4" name="Line 12"/>
          <p:cNvSpPr>
            <a:spLocks noChangeShapeType="1"/>
          </p:cNvSpPr>
          <p:nvPr/>
        </p:nvSpPr>
        <p:spPr bwMode="auto">
          <a:xfrm flipV="1">
            <a:off x="685800" y="2209800"/>
            <a:ext cx="0" cy="403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Text Box 13"/>
          <p:cNvSpPr txBox="1">
            <a:spLocks noChangeArrowheads="1"/>
          </p:cNvSpPr>
          <p:nvPr/>
        </p:nvSpPr>
        <p:spPr bwMode="auto">
          <a:xfrm>
            <a:off x="838200" y="48768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Height = 3.4 km = 3400 m</a:t>
            </a:r>
          </a:p>
        </p:txBody>
      </p:sp>
      <p:sp>
        <p:nvSpPr>
          <p:cNvPr id="29706" name="Text Box 14"/>
          <p:cNvSpPr txBox="1">
            <a:spLocks noChangeArrowheads="1"/>
          </p:cNvSpPr>
          <p:nvPr/>
        </p:nvSpPr>
        <p:spPr bwMode="auto">
          <a:xfrm>
            <a:off x="1676400" y="243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Mass of dog = 12 kg</a:t>
            </a:r>
          </a:p>
        </p:txBody>
      </p:sp>
      <p:sp>
        <p:nvSpPr>
          <p:cNvPr id="29707" name="Line 15"/>
          <p:cNvSpPr>
            <a:spLocks noChangeShapeType="1"/>
          </p:cNvSpPr>
          <p:nvPr/>
        </p:nvSpPr>
        <p:spPr bwMode="auto">
          <a:xfrm flipH="1" flipV="1">
            <a:off x="838200" y="2057400"/>
            <a:ext cx="9144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Work</a:t>
            </a:r>
            <a:endParaRPr lang="en-US" smtClean="0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205163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smtClean="0"/>
              <a:t>	In physics, </a:t>
            </a:r>
            <a:r>
              <a:rPr lang="en-GB" sz="2800" smtClean="0">
                <a:solidFill>
                  <a:srgbClr val="FF0000"/>
                </a:solidFill>
              </a:rPr>
              <a:t>work</a:t>
            </a:r>
            <a:r>
              <a:rPr lang="en-GB" sz="2800" smtClean="0"/>
              <a:t> is the amount of </a:t>
            </a:r>
            <a:r>
              <a:rPr lang="en-GB" sz="2800" smtClean="0">
                <a:solidFill>
                  <a:srgbClr val="0000FF"/>
                </a:solidFill>
              </a:rPr>
              <a:t>energy transformed</a:t>
            </a:r>
            <a:r>
              <a:rPr lang="en-GB" sz="2800" smtClean="0"/>
              <a:t> (changed) when a </a:t>
            </a:r>
            <a:r>
              <a:rPr lang="en-GB" sz="2800" smtClean="0">
                <a:solidFill>
                  <a:srgbClr val="0000FF"/>
                </a:solidFill>
              </a:rPr>
              <a:t>force moves</a:t>
            </a:r>
            <a:r>
              <a:rPr lang="en-GB" sz="2800" smtClean="0"/>
              <a:t> (in the direction of the force)</a:t>
            </a:r>
            <a:endParaRPr lang="en-US" sz="2800" smtClean="0"/>
          </a:p>
        </p:txBody>
      </p:sp>
      <p:pic>
        <p:nvPicPr>
          <p:cNvPr id="9220" name="Picture 1028" descr="pull!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95738" y="2349500"/>
            <a:ext cx="4737100" cy="3549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/>
              <a:t>Example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	</a:t>
            </a:r>
          </a:p>
        </p:txBody>
      </p:sp>
      <p:pic>
        <p:nvPicPr>
          <p:cNvPr id="30724" name="Picture 4" descr="acid d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44675"/>
            <a:ext cx="50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2133600" y="609600"/>
            <a:ext cx="3505200" cy="457200"/>
          </a:xfrm>
          <a:prstGeom prst="wedgeRoundRectCallout">
            <a:avLst>
              <a:gd name="adj1" fmla="val -82792"/>
              <a:gd name="adj2" fmla="val 239236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sz="2400" dirty="0">
                <a:solidFill>
                  <a:srgbClr val="009900"/>
                </a:solidFill>
                <a:latin typeface="Arial" charset="0"/>
                <a:cs typeface="Times New Roman" pitchFamily="18" charset="0"/>
              </a:rPr>
              <a:t>On earth g = </a:t>
            </a:r>
            <a:r>
              <a:rPr lang="en-GB" sz="2400" dirty="0" smtClean="0">
                <a:solidFill>
                  <a:srgbClr val="009900"/>
                </a:solidFill>
                <a:latin typeface="Arial" charset="0"/>
                <a:cs typeface="Times New Roman" pitchFamily="18" charset="0"/>
              </a:rPr>
              <a:t>9.81 m.s</a:t>
            </a:r>
            <a:r>
              <a:rPr lang="en-GB" sz="2400" baseline="30000" dirty="0" smtClean="0">
                <a:solidFill>
                  <a:srgbClr val="009900"/>
                </a:solidFill>
                <a:latin typeface="Arial" charset="0"/>
                <a:cs typeface="Times New Roman" pitchFamily="18" charset="0"/>
              </a:rPr>
              <a:t>-2</a:t>
            </a:r>
            <a:endParaRPr lang="en-US" sz="2400" baseline="30000" dirty="0">
              <a:solidFill>
                <a:srgbClr val="0099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95288" y="1628775"/>
            <a:ext cx="576262" cy="288925"/>
            <a:chOff x="249" y="1026"/>
            <a:chExt cx="363" cy="182"/>
          </a:xfrm>
        </p:grpSpPr>
        <p:sp>
          <p:nvSpPr>
            <p:cNvPr id="30733" name="Line 8"/>
            <p:cNvSpPr>
              <a:spLocks noChangeShapeType="1"/>
            </p:cNvSpPr>
            <p:nvPr/>
          </p:nvSpPr>
          <p:spPr bwMode="auto">
            <a:xfrm>
              <a:off x="295" y="1117"/>
              <a:ext cx="3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Line 9"/>
            <p:cNvSpPr>
              <a:spLocks noChangeShapeType="1"/>
            </p:cNvSpPr>
            <p:nvPr/>
          </p:nvSpPr>
          <p:spPr bwMode="auto">
            <a:xfrm flipH="1" flipV="1">
              <a:off x="249" y="1026"/>
              <a:ext cx="46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Line 10"/>
            <p:cNvSpPr>
              <a:spLocks noChangeShapeType="1"/>
            </p:cNvSpPr>
            <p:nvPr/>
          </p:nvSpPr>
          <p:spPr bwMode="auto">
            <a:xfrm flipH="1" flipV="1">
              <a:off x="431" y="1026"/>
              <a:ext cx="46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Line 11"/>
            <p:cNvSpPr>
              <a:spLocks noChangeShapeType="1"/>
            </p:cNvSpPr>
            <p:nvPr/>
          </p:nvSpPr>
          <p:spPr bwMode="auto">
            <a:xfrm flipH="1">
              <a:off x="431" y="1117"/>
              <a:ext cx="46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8" name="Line 12"/>
          <p:cNvSpPr>
            <a:spLocks noChangeShapeType="1"/>
          </p:cNvSpPr>
          <p:nvPr/>
        </p:nvSpPr>
        <p:spPr bwMode="auto">
          <a:xfrm flipV="1">
            <a:off x="685800" y="2209800"/>
            <a:ext cx="0" cy="403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9" name="Text Box 13"/>
          <p:cNvSpPr txBox="1">
            <a:spLocks noChangeArrowheads="1"/>
          </p:cNvSpPr>
          <p:nvPr/>
        </p:nvSpPr>
        <p:spPr bwMode="auto">
          <a:xfrm>
            <a:off x="838200" y="48768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Height = 3.4 km = 3400 m</a:t>
            </a:r>
          </a:p>
        </p:txBody>
      </p:sp>
      <p:sp>
        <p:nvSpPr>
          <p:cNvPr id="30730" name="Text Box 14"/>
          <p:cNvSpPr txBox="1">
            <a:spLocks noChangeArrowheads="1"/>
          </p:cNvSpPr>
          <p:nvPr/>
        </p:nvSpPr>
        <p:spPr bwMode="auto">
          <a:xfrm>
            <a:off x="1676400" y="243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Mass of dog = 12 kg</a:t>
            </a:r>
          </a:p>
        </p:txBody>
      </p:sp>
      <p:sp>
        <p:nvSpPr>
          <p:cNvPr id="30731" name="Line 15"/>
          <p:cNvSpPr>
            <a:spLocks noChangeShapeType="1"/>
          </p:cNvSpPr>
          <p:nvPr/>
        </p:nvSpPr>
        <p:spPr bwMode="auto">
          <a:xfrm flipH="1" flipV="1">
            <a:off x="838200" y="2057400"/>
            <a:ext cx="9144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Text Box 16"/>
          <p:cNvSpPr txBox="1">
            <a:spLocks noChangeArrowheads="1"/>
          </p:cNvSpPr>
          <p:nvPr/>
        </p:nvSpPr>
        <p:spPr bwMode="auto">
          <a:xfrm>
            <a:off x="1066800" y="3429000"/>
            <a:ext cx="7537648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GPE lost by dog =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l-GR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9.81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3400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400 248 J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Kinetic energy</a:t>
            </a:r>
          </a:p>
        </p:txBody>
      </p:sp>
      <p:pic>
        <p:nvPicPr>
          <p:cNvPr id="5" name="Content Placeholder 4" descr="sneez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7466304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Kinetic energy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	Kinetic energy of an object can be found using the following formula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 algn="ctr">
              <a:buFont typeface="Wingdings" pitchFamily="2" charset="2"/>
              <a:buNone/>
            </a:pPr>
            <a:r>
              <a:rPr lang="en-US" sz="4600" dirty="0" err="1" smtClean="0"/>
              <a:t>E</a:t>
            </a:r>
            <a:r>
              <a:rPr lang="en-US" sz="4600" baseline="-25000" dirty="0" err="1" smtClean="0"/>
              <a:t>k</a:t>
            </a:r>
            <a:r>
              <a:rPr lang="en-US" sz="4600" dirty="0" smtClean="0"/>
              <a:t> = ½mv</a:t>
            </a:r>
            <a:r>
              <a:rPr lang="en-US" sz="4600" baseline="30000" dirty="0" smtClean="0"/>
              <a:t>2</a:t>
            </a:r>
          </a:p>
          <a:p>
            <a:pPr algn="ctr">
              <a:buFont typeface="Wingdings" pitchFamily="2" charset="2"/>
              <a:buNone/>
            </a:pPr>
            <a:r>
              <a:rPr lang="en-US" sz="4600" dirty="0" smtClean="0"/>
              <a:t>		  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where m = mass (in kg) and v = speed (in m.s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</p:txBody>
      </p:sp>
      <p:pic>
        <p:nvPicPr>
          <p:cNvPr id="33797" name="Picture 5" descr="bullet_from_revolve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068638"/>
            <a:ext cx="24384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	A bullet of mass 150 g is travelling at 400 m.s</a:t>
            </a:r>
            <a:r>
              <a:rPr lang="en-US" baseline="30000" dirty="0" smtClean="0"/>
              <a:t>-1</a:t>
            </a:r>
            <a:r>
              <a:rPr lang="en-US" dirty="0" smtClean="0"/>
              <a:t>. How much kinetic energy does it have?</a:t>
            </a:r>
          </a:p>
        </p:txBody>
      </p:sp>
      <p:pic>
        <p:nvPicPr>
          <p:cNvPr id="34820" name="Picture 4" descr="bullet%20in%20f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200400"/>
            <a:ext cx="6096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827213"/>
            <a:ext cx="838835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	A bullet of mass 150 g is travelling at 400 m.s</a:t>
            </a:r>
            <a:r>
              <a:rPr lang="en-US" baseline="30000" dirty="0" smtClean="0"/>
              <a:t>-1</a:t>
            </a:r>
            <a:r>
              <a:rPr lang="en-US" dirty="0" smtClean="0"/>
              <a:t>. How much kinetic energy does it have?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err="1" smtClean="0"/>
              <a:t>E</a:t>
            </a:r>
            <a:r>
              <a:rPr lang="en-US" baseline="-25000" dirty="0" err="1" smtClean="0"/>
              <a:t>k</a:t>
            </a:r>
            <a:r>
              <a:rPr lang="en-US" dirty="0" smtClean="0"/>
              <a:t> = ½mv</a:t>
            </a:r>
            <a:r>
              <a:rPr lang="en-US" baseline="30000" dirty="0" smtClean="0"/>
              <a:t>2</a:t>
            </a:r>
            <a:r>
              <a:rPr lang="en-US" dirty="0" smtClean="0"/>
              <a:t> = ½ x 0.15 x (400)</a:t>
            </a:r>
            <a:r>
              <a:rPr lang="en-US" baseline="30000" dirty="0" smtClean="0"/>
              <a:t>2</a:t>
            </a:r>
            <a:r>
              <a:rPr lang="en-US" dirty="0" smtClean="0"/>
              <a:t> = 12 000 J</a:t>
            </a:r>
          </a:p>
        </p:txBody>
      </p:sp>
      <p:pic>
        <p:nvPicPr>
          <p:cNvPr id="35844" name="Picture 4" descr="bullet%20in%20f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4652963"/>
            <a:ext cx="2951162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changes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36868" name="Picture 4" descr="potential_kine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76400"/>
            <a:ext cx="360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Line 5"/>
          <p:cNvSpPr>
            <a:spLocks noChangeShapeType="1"/>
          </p:cNvSpPr>
          <p:nvPr/>
        </p:nvSpPr>
        <p:spPr bwMode="auto">
          <a:xfrm flipH="1">
            <a:off x="3200400" y="5105400"/>
            <a:ext cx="381000" cy="4572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5334000" y="5105400"/>
            <a:ext cx="152400" cy="4572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/>
              <a:t>Example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	</a:t>
            </a:r>
          </a:p>
        </p:txBody>
      </p:sp>
      <p:pic>
        <p:nvPicPr>
          <p:cNvPr id="31748" name="Picture 4" descr="acid d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867400"/>
            <a:ext cx="50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5288" y="1628775"/>
            <a:ext cx="576262" cy="288925"/>
            <a:chOff x="249" y="1026"/>
            <a:chExt cx="363" cy="182"/>
          </a:xfrm>
        </p:grpSpPr>
        <p:sp>
          <p:nvSpPr>
            <p:cNvPr id="31753" name="Line 7"/>
            <p:cNvSpPr>
              <a:spLocks noChangeShapeType="1"/>
            </p:cNvSpPr>
            <p:nvPr/>
          </p:nvSpPr>
          <p:spPr bwMode="auto">
            <a:xfrm>
              <a:off x="295" y="1117"/>
              <a:ext cx="3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Line 8"/>
            <p:cNvSpPr>
              <a:spLocks noChangeShapeType="1"/>
            </p:cNvSpPr>
            <p:nvPr/>
          </p:nvSpPr>
          <p:spPr bwMode="auto">
            <a:xfrm flipH="1" flipV="1">
              <a:off x="249" y="1026"/>
              <a:ext cx="46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Line 9"/>
            <p:cNvSpPr>
              <a:spLocks noChangeShapeType="1"/>
            </p:cNvSpPr>
            <p:nvPr/>
          </p:nvSpPr>
          <p:spPr bwMode="auto">
            <a:xfrm flipH="1" flipV="1">
              <a:off x="431" y="1026"/>
              <a:ext cx="46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Line 10"/>
            <p:cNvSpPr>
              <a:spLocks noChangeShapeType="1"/>
            </p:cNvSpPr>
            <p:nvPr/>
          </p:nvSpPr>
          <p:spPr bwMode="auto">
            <a:xfrm flipH="1">
              <a:off x="431" y="1117"/>
              <a:ext cx="46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1" name="Text Box 11"/>
          <p:cNvSpPr txBox="1">
            <a:spLocks noChangeArrowheads="1"/>
          </p:cNvSpPr>
          <p:nvPr/>
        </p:nvSpPr>
        <p:spPr bwMode="auto">
          <a:xfrm>
            <a:off x="1066800" y="3429000"/>
            <a:ext cx="7162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GPE lost by dog =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3400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400 248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sp>
        <p:nvSpPr>
          <p:cNvPr id="31752" name="AutoShape 12"/>
          <p:cNvSpPr>
            <a:spLocks noChangeArrowheads="1"/>
          </p:cNvSpPr>
          <p:nvPr/>
        </p:nvSpPr>
        <p:spPr bwMode="auto">
          <a:xfrm>
            <a:off x="1143000" y="4419600"/>
            <a:ext cx="4869160" cy="1371600"/>
          </a:xfrm>
          <a:prstGeom prst="wedgeRoundRectCallout">
            <a:avLst>
              <a:gd name="adj1" fmla="val -55796"/>
              <a:gd name="adj2" fmla="val 62500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Just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before the dog hits the ground,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 fast is the dog travelling? (assuming no air resistance)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/>
              <a:t>Example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31748" name="Picture 4" descr="acid d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867400"/>
            <a:ext cx="50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5288" y="1628775"/>
            <a:ext cx="576262" cy="288925"/>
            <a:chOff x="249" y="1026"/>
            <a:chExt cx="363" cy="182"/>
          </a:xfrm>
        </p:grpSpPr>
        <p:sp>
          <p:nvSpPr>
            <p:cNvPr id="31753" name="Line 7"/>
            <p:cNvSpPr>
              <a:spLocks noChangeShapeType="1"/>
            </p:cNvSpPr>
            <p:nvPr/>
          </p:nvSpPr>
          <p:spPr bwMode="auto">
            <a:xfrm>
              <a:off x="295" y="1117"/>
              <a:ext cx="3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Line 8"/>
            <p:cNvSpPr>
              <a:spLocks noChangeShapeType="1"/>
            </p:cNvSpPr>
            <p:nvPr/>
          </p:nvSpPr>
          <p:spPr bwMode="auto">
            <a:xfrm flipH="1" flipV="1">
              <a:off x="249" y="1026"/>
              <a:ext cx="46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Line 9"/>
            <p:cNvSpPr>
              <a:spLocks noChangeShapeType="1"/>
            </p:cNvSpPr>
            <p:nvPr/>
          </p:nvSpPr>
          <p:spPr bwMode="auto">
            <a:xfrm flipH="1" flipV="1">
              <a:off x="431" y="1026"/>
              <a:ext cx="46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Line 10"/>
            <p:cNvSpPr>
              <a:spLocks noChangeShapeType="1"/>
            </p:cNvSpPr>
            <p:nvPr/>
          </p:nvSpPr>
          <p:spPr bwMode="auto">
            <a:xfrm flipH="1">
              <a:off x="431" y="1117"/>
              <a:ext cx="46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1" name="Text Box 11"/>
          <p:cNvSpPr txBox="1">
            <a:spLocks noChangeArrowheads="1"/>
          </p:cNvSpPr>
          <p:nvPr/>
        </p:nvSpPr>
        <p:spPr bwMode="auto">
          <a:xfrm>
            <a:off x="1043608" y="2420888"/>
            <a:ext cx="7162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GPE lost by dog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kinetic energy gained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400 248 J = ½mv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400 248 = ½ x 12 x v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 6v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66708 = v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 = (66708)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258 m.s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</a:p>
          <a:p>
            <a:pPr eaLnBrk="1" hangingPunct="1">
              <a:spcBef>
                <a:spcPct val="50000"/>
              </a:spcBef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195736" y="5229200"/>
            <a:ext cx="6336704" cy="864096"/>
          </a:xfrm>
          <a:prstGeom prst="wedgeRoundRectCallout">
            <a:avLst>
              <a:gd name="adj1" fmla="val -68786"/>
              <a:gd name="adj2" fmla="val 38080"/>
              <a:gd name="adj3" fmla="val 16667"/>
            </a:avLst>
          </a:prstGeom>
          <a:solidFill>
            <a:srgbClr val="FFFF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Why will the dog actually being going slower than this? What has the GPE changing into instead?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2.3 GPE and KE questions</a:t>
            </a:r>
          </a:p>
        </p:txBody>
      </p:sp>
      <p:pic>
        <p:nvPicPr>
          <p:cNvPr id="4" name="Content Placeholder 3" descr="Physics cat 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363911"/>
            <a:ext cx="3443819" cy="51969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Work</a:t>
            </a:r>
            <a:endParaRPr lang="en-US" smtClean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	For example, if Mr Porter pushes a table, he is doing work against the friction force of the table against the floor.</a:t>
            </a:r>
            <a:endParaRPr lang="en-US" smtClean="0"/>
          </a:p>
        </p:txBody>
      </p:sp>
      <p:sp>
        <p:nvSpPr>
          <p:cNvPr id="10244" name="Line 1028"/>
          <p:cNvSpPr>
            <a:spLocks noChangeShapeType="1"/>
          </p:cNvSpPr>
          <p:nvPr/>
        </p:nvSpPr>
        <p:spPr bwMode="auto">
          <a:xfrm>
            <a:off x="0" y="5734050"/>
            <a:ext cx="91440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29"/>
          <p:cNvGrpSpPr>
            <a:grpSpLocks/>
          </p:cNvGrpSpPr>
          <p:nvPr/>
        </p:nvGrpSpPr>
        <p:grpSpPr bwMode="auto">
          <a:xfrm>
            <a:off x="2195513" y="4581525"/>
            <a:ext cx="2089150" cy="1152525"/>
            <a:chOff x="2517" y="2886"/>
            <a:chExt cx="1316" cy="726"/>
          </a:xfrm>
        </p:grpSpPr>
        <p:sp>
          <p:nvSpPr>
            <p:cNvPr id="10254" name="Rectangle 1030"/>
            <p:cNvSpPr>
              <a:spLocks noChangeArrowheads="1"/>
            </p:cNvSpPr>
            <p:nvPr/>
          </p:nvSpPr>
          <p:spPr bwMode="auto">
            <a:xfrm>
              <a:off x="2653" y="2931"/>
              <a:ext cx="91" cy="6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5" name="Rectangle 1031"/>
            <p:cNvSpPr>
              <a:spLocks noChangeArrowheads="1"/>
            </p:cNvSpPr>
            <p:nvPr/>
          </p:nvSpPr>
          <p:spPr bwMode="auto">
            <a:xfrm>
              <a:off x="3560" y="2931"/>
              <a:ext cx="91" cy="6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6" name="Rectangle 1032"/>
            <p:cNvSpPr>
              <a:spLocks noChangeArrowheads="1"/>
            </p:cNvSpPr>
            <p:nvPr/>
          </p:nvSpPr>
          <p:spPr bwMode="auto">
            <a:xfrm>
              <a:off x="2517" y="2886"/>
              <a:ext cx="1316" cy="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1033"/>
          <p:cNvGrpSpPr>
            <a:grpSpLocks/>
          </p:cNvGrpSpPr>
          <p:nvPr/>
        </p:nvGrpSpPr>
        <p:grpSpPr bwMode="auto">
          <a:xfrm>
            <a:off x="1187450" y="3429000"/>
            <a:ext cx="1008063" cy="2251075"/>
            <a:chOff x="748" y="2160"/>
            <a:chExt cx="635" cy="1418"/>
          </a:xfrm>
        </p:grpSpPr>
        <p:sp>
          <p:nvSpPr>
            <p:cNvPr id="10248" name="AutoShape 1034"/>
            <p:cNvSpPr>
              <a:spLocks noChangeArrowheads="1"/>
            </p:cNvSpPr>
            <p:nvPr/>
          </p:nvSpPr>
          <p:spPr bwMode="auto">
            <a:xfrm>
              <a:off x="846" y="2160"/>
              <a:ext cx="394" cy="516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49" name="Line 1035"/>
            <p:cNvSpPr>
              <a:spLocks noChangeShapeType="1"/>
            </p:cNvSpPr>
            <p:nvPr/>
          </p:nvSpPr>
          <p:spPr bwMode="auto">
            <a:xfrm>
              <a:off x="1043" y="2676"/>
              <a:ext cx="0" cy="51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Line 1036"/>
            <p:cNvSpPr>
              <a:spLocks noChangeShapeType="1"/>
            </p:cNvSpPr>
            <p:nvPr/>
          </p:nvSpPr>
          <p:spPr bwMode="auto">
            <a:xfrm flipH="1">
              <a:off x="846" y="3191"/>
              <a:ext cx="197" cy="387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Line 1037"/>
            <p:cNvSpPr>
              <a:spLocks noChangeShapeType="1"/>
            </p:cNvSpPr>
            <p:nvPr/>
          </p:nvSpPr>
          <p:spPr bwMode="auto">
            <a:xfrm>
              <a:off x="1043" y="3191"/>
              <a:ext cx="197" cy="387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Line 1038"/>
            <p:cNvSpPr>
              <a:spLocks noChangeShapeType="1"/>
            </p:cNvSpPr>
            <p:nvPr/>
          </p:nvSpPr>
          <p:spPr bwMode="auto">
            <a:xfrm>
              <a:off x="1043" y="2805"/>
              <a:ext cx="340" cy="8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Line 1039"/>
            <p:cNvSpPr>
              <a:spLocks noChangeShapeType="1"/>
            </p:cNvSpPr>
            <p:nvPr/>
          </p:nvSpPr>
          <p:spPr bwMode="auto">
            <a:xfrm flipH="1" flipV="1">
              <a:off x="748" y="2676"/>
              <a:ext cx="295" cy="12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7" name="Line 1040"/>
          <p:cNvSpPr>
            <a:spLocks noChangeShapeType="1"/>
          </p:cNvSpPr>
          <p:nvPr/>
        </p:nvSpPr>
        <p:spPr bwMode="auto">
          <a:xfrm>
            <a:off x="2195513" y="4581525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Calculating work</a:t>
            </a:r>
            <a:endParaRPr lang="en-US" smtClean="0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	The amount of </a:t>
            </a:r>
            <a:r>
              <a:rPr lang="en-GB" smtClean="0">
                <a:solidFill>
                  <a:srgbClr val="0000FF"/>
                </a:solidFill>
              </a:rPr>
              <a:t>work done</a:t>
            </a:r>
            <a:r>
              <a:rPr lang="en-GB" smtClean="0"/>
              <a:t> (measured in Joules) is equal to the </a:t>
            </a:r>
            <a:r>
              <a:rPr lang="en-GB" smtClean="0">
                <a:solidFill>
                  <a:srgbClr val="0000FF"/>
                </a:solidFill>
              </a:rPr>
              <a:t>force</a:t>
            </a:r>
            <a:r>
              <a:rPr lang="en-GB" smtClean="0"/>
              <a:t> used (Newtons) </a:t>
            </a:r>
            <a:r>
              <a:rPr lang="en-GB" smtClean="0">
                <a:solidFill>
                  <a:srgbClr val="0000FF"/>
                </a:solidFill>
              </a:rPr>
              <a:t>multiplied</a:t>
            </a:r>
            <a:r>
              <a:rPr lang="en-GB" smtClean="0"/>
              <a:t> by the </a:t>
            </a:r>
            <a:r>
              <a:rPr lang="en-GB" smtClean="0">
                <a:solidFill>
                  <a:srgbClr val="0000FF"/>
                </a:solidFill>
              </a:rPr>
              <a:t>distance</a:t>
            </a:r>
            <a:r>
              <a:rPr lang="en-GB" smtClean="0"/>
              <a:t> the force has moved (metres).</a:t>
            </a:r>
            <a:endParaRPr lang="en-US" smtClean="0"/>
          </a:p>
        </p:txBody>
      </p:sp>
      <p:sp>
        <p:nvSpPr>
          <p:cNvPr id="11268" name="Line 1028"/>
          <p:cNvSpPr>
            <a:spLocks noChangeShapeType="1"/>
          </p:cNvSpPr>
          <p:nvPr/>
        </p:nvSpPr>
        <p:spPr bwMode="auto">
          <a:xfrm>
            <a:off x="0" y="5734050"/>
            <a:ext cx="91440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29"/>
          <p:cNvGrpSpPr>
            <a:grpSpLocks/>
          </p:cNvGrpSpPr>
          <p:nvPr/>
        </p:nvGrpSpPr>
        <p:grpSpPr bwMode="auto">
          <a:xfrm>
            <a:off x="6659563" y="4581525"/>
            <a:ext cx="2089150" cy="1152525"/>
            <a:chOff x="2517" y="2886"/>
            <a:chExt cx="1316" cy="726"/>
          </a:xfrm>
        </p:grpSpPr>
        <p:sp>
          <p:nvSpPr>
            <p:cNvPr id="11284" name="Rectangle 1030"/>
            <p:cNvSpPr>
              <a:spLocks noChangeArrowheads="1"/>
            </p:cNvSpPr>
            <p:nvPr/>
          </p:nvSpPr>
          <p:spPr bwMode="auto">
            <a:xfrm>
              <a:off x="2653" y="2931"/>
              <a:ext cx="91" cy="6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85" name="Rectangle 1031"/>
            <p:cNvSpPr>
              <a:spLocks noChangeArrowheads="1"/>
            </p:cNvSpPr>
            <p:nvPr/>
          </p:nvSpPr>
          <p:spPr bwMode="auto">
            <a:xfrm>
              <a:off x="3560" y="2931"/>
              <a:ext cx="91" cy="6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86" name="Rectangle 1032"/>
            <p:cNvSpPr>
              <a:spLocks noChangeArrowheads="1"/>
            </p:cNvSpPr>
            <p:nvPr/>
          </p:nvSpPr>
          <p:spPr bwMode="auto">
            <a:xfrm>
              <a:off x="2517" y="2886"/>
              <a:ext cx="1316" cy="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1033"/>
          <p:cNvGrpSpPr>
            <a:grpSpLocks/>
          </p:cNvGrpSpPr>
          <p:nvPr/>
        </p:nvGrpSpPr>
        <p:grpSpPr bwMode="auto">
          <a:xfrm>
            <a:off x="5651500" y="3429000"/>
            <a:ext cx="1008063" cy="2251075"/>
            <a:chOff x="748" y="2160"/>
            <a:chExt cx="635" cy="1418"/>
          </a:xfrm>
        </p:grpSpPr>
        <p:sp>
          <p:nvSpPr>
            <p:cNvPr id="11278" name="AutoShape 1034"/>
            <p:cNvSpPr>
              <a:spLocks noChangeArrowheads="1"/>
            </p:cNvSpPr>
            <p:nvPr/>
          </p:nvSpPr>
          <p:spPr bwMode="auto">
            <a:xfrm>
              <a:off x="846" y="2160"/>
              <a:ext cx="394" cy="516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79" name="Line 1035"/>
            <p:cNvSpPr>
              <a:spLocks noChangeShapeType="1"/>
            </p:cNvSpPr>
            <p:nvPr/>
          </p:nvSpPr>
          <p:spPr bwMode="auto">
            <a:xfrm>
              <a:off x="1043" y="2676"/>
              <a:ext cx="0" cy="51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1036"/>
            <p:cNvSpPr>
              <a:spLocks noChangeShapeType="1"/>
            </p:cNvSpPr>
            <p:nvPr/>
          </p:nvSpPr>
          <p:spPr bwMode="auto">
            <a:xfrm flipH="1">
              <a:off x="846" y="3191"/>
              <a:ext cx="197" cy="387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1037"/>
            <p:cNvSpPr>
              <a:spLocks noChangeShapeType="1"/>
            </p:cNvSpPr>
            <p:nvPr/>
          </p:nvSpPr>
          <p:spPr bwMode="auto">
            <a:xfrm>
              <a:off x="1043" y="3191"/>
              <a:ext cx="197" cy="387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1038"/>
            <p:cNvSpPr>
              <a:spLocks noChangeShapeType="1"/>
            </p:cNvSpPr>
            <p:nvPr/>
          </p:nvSpPr>
          <p:spPr bwMode="auto">
            <a:xfrm>
              <a:off x="1043" y="2805"/>
              <a:ext cx="340" cy="8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1039"/>
            <p:cNvSpPr>
              <a:spLocks noChangeShapeType="1"/>
            </p:cNvSpPr>
            <p:nvPr/>
          </p:nvSpPr>
          <p:spPr bwMode="auto">
            <a:xfrm flipH="1" flipV="1">
              <a:off x="748" y="2676"/>
              <a:ext cx="295" cy="12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1" name="Line 1040"/>
          <p:cNvSpPr>
            <a:spLocks noChangeShapeType="1"/>
          </p:cNvSpPr>
          <p:nvPr/>
        </p:nvSpPr>
        <p:spPr bwMode="auto">
          <a:xfrm>
            <a:off x="6659563" y="4581525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Line 1041"/>
          <p:cNvSpPr>
            <a:spLocks noChangeShapeType="1"/>
          </p:cNvSpPr>
          <p:nvPr/>
        </p:nvSpPr>
        <p:spPr bwMode="auto">
          <a:xfrm>
            <a:off x="2411413" y="58054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1042"/>
          <p:cNvSpPr>
            <a:spLocks noChangeShapeType="1"/>
          </p:cNvSpPr>
          <p:nvPr/>
        </p:nvSpPr>
        <p:spPr bwMode="auto">
          <a:xfrm>
            <a:off x="6877050" y="58054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Text Box 1043"/>
          <p:cNvSpPr txBox="1">
            <a:spLocks noChangeArrowheads="1"/>
          </p:cNvSpPr>
          <p:nvPr/>
        </p:nvSpPr>
        <p:spPr bwMode="auto">
          <a:xfrm>
            <a:off x="6804025" y="364490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Force (N)</a:t>
            </a:r>
            <a:endParaRPr lang="en-US">
              <a:latin typeface="Arial" charset="0"/>
            </a:endParaRPr>
          </a:p>
        </p:txBody>
      </p:sp>
      <p:sp>
        <p:nvSpPr>
          <p:cNvPr id="11275" name="Line 1044"/>
          <p:cNvSpPr>
            <a:spLocks noChangeShapeType="1"/>
          </p:cNvSpPr>
          <p:nvPr/>
        </p:nvSpPr>
        <p:spPr bwMode="auto">
          <a:xfrm flipH="1">
            <a:off x="6948488" y="4005263"/>
            <a:ext cx="71437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Line 1045"/>
          <p:cNvSpPr>
            <a:spLocks noChangeShapeType="1"/>
          </p:cNvSpPr>
          <p:nvPr/>
        </p:nvSpPr>
        <p:spPr bwMode="auto">
          <a:xfrm>
            <a:off x="2411413" y="6237288"/>
            <a:ext cx="44656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Text Box 1046"/>
          <p:cNvSpPr txBox="1">
            <a:spLocks noChangeArrowheads="1"/>
          </p:cNvSpPr>
          <p:nvPr/>
        </p:nvSpPr>
        <p:spPr bwMode="auto">
          <a:xfrm>
            <a:off x="3059113" y="6092825"/>
            <a:ext cx="2449512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Distance travelled (m)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Important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294188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smtClean="0"/>
              <a:t>	</a:t>
            </a:r>
            <a:r>
              <a:rPr lang="en-GB" sz="3600" smtClean="0"/>
              <a:t>The force has to be in the direction of movement. Carrying the shopping home is not work in physics!</a:t>
            </a:r>
            <a:endParaRPr lang="en-US" sz="3600" smtClean="0"/>
          </a:p>
        </p:txBody>
      </p:sp>
      <p:pic>
        <p:nvPicPr>
          <p:cNvPr id="13316" name="Picture 4" descr="carrying-shopp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56238" y="2071688"/>
            <a:ext cx="2655887" cy="39195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Work = </a:t>
            </a:r>
            <a:r>
              <a:rPr lang="en-GB" smtClean="0">
                <a:solidFill>
                  <a:srgbClr val="FF0000"/>
                </a:solidFill>
              </a:rPr>
              <a:t>F</a:t>
            </a:r>
            <a:r>
              <a:rPr lang="en-GB" smtClean="0">
                <a:solidFill>
                  <a:schemeClr val="tx1"/>
                </a:solidFill>
              </a:rPr>
              <a:t>s</a:t>
            </a:r>
            <a:r>
              <a:rPr lang="en-GB" smtClean="0">
                <a:solidFill>
                  <a:srgbClr val="0000FF"/>
                </a:solidFill>
              </a:rPr>
              <a:t>cos</a:t>
            </a:r>
            <a:r>
              <a:rPr lang="el-GR" smtClean="0">
                <a:solidFill>
                  <a:srgbClr val="0000FF"/>
                </a:solidFill>
                <a:cs typeface="Arial" charset="0"/>
              </a:rPr>
              <a:t>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771775" y="4365625"/>
            <a:ext cx="1439863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795963" y="4365625"/>
            <a:ext cx="1439862" cy="792163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771775" y="522922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5795963" y="522922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995738" y="558958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</a:t>
            </a:r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2916238" y="5805488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4427538" y="5805488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1476375" y="3213100"/>
            <a:ext cx="1295400" cy="11525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908175" y="3068638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</a:rPr>
              <a:t>F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611188" y="4365625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619250" y="3789363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>
                <a:solidFill>
                  <a:srgbClr val="0000FF"/>
                </a:solidFill>
              </a:rPr>
              <a:t>θ</a:t>
            </a:r>
          </a:p>
        </p:txBody>
      </p:sp>
      <p:sp>
        <p:nvSpPr>
          <p:cNvPr id="14351" name="Freeform 15"/>
          <p:cNvSpPr>
            <a:spLocks/>
          </p:cNvSpPr>
          <p:nvPr/>
        </p:nvSpPr>
        <p:spPr bwMode="auto">
          <a:xfrm>
            <a:off x="2051050" y="3933825"/>
            <a:ext cx="217488" cy="431800"/>
          </a:xfrm>
          <a:custGeom>
            <a:avLst/>
            <a:gdLst>
              <a:gd name="T0" fmla="*/ 0 w 137"/>
              <a:gd name="T1" fmla="*/ 2147483647 h 272"/>
              <a:gd name="T2" fmla="*/ 2147483647 w 137"/>
              <a:gd name="T3" fmla="*/ 2147483647 h 272"/>
              <a:gd name="T4" fmla="*/ 2147483647 w 137"/>
              <a:gd name="T5" fmla="*/ 0 h 272"/>
              <a:gd name="T6" fmla="*/ 0 60000 65536"/>
              <a:gd name="T7" fmla="*/ 0 60000 65536"/>
              <a:gd name="T8" fmla="*/ 0 60000 65536"/>
              <a:gd name="T9" fmla="*/ 0 w 137"/>
              <a:gd name="T10" fmla="*/ 0 h 272"/>
              <a:gd name="T11" fmla="*/ 137 w 137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" h="272">
                <a:moveTo>
                  <a:pt x="0" y="272"/>
                </a:moveTo>
                <a:cubicBezTo>
                  <a:pt x="11" y="203"/>
                  <a:pt x="23" y="135"/>
                  <a:pt x="46" y="90"/>
                </a:cubicBezTo>
                <a:cubicBezTo>
                  <a:pt x="69" y="45"/>
                  <a:pt x="103" y="22"/>
                  <a:pt x="13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468313" y="5157788"/>
            <a:ext cx="8424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1331913" y="549275"/>
            <a:ext cx="698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>
                <a:latin typeface="+mj-lt"/>
              </a:rPr>
              <a:t>What if the force is at an angle to the distance moved?</a:t>
            </a:r>
            <a:endParaRPr lang="en-US" sz="3200" dirty="0">
              <a:latin typeface="+mj-lt"/>
            </a:endParaRP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1547664" y="6381328"/>
            <a:ext cx="1295400" cy="397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824" y="616530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Fcos</a:t>
            </a:r>
            <a:r>
              <a:rPr lang="el-GR" dirty="0" smtClean="0"/>
              <a:t>θ</a:t>
            </a:r>
            <a:r>
              <a:rPr lang="en-US" dirty="0" smtClean="0"/>
              <a:t> is the component of the force in the direction of movement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Lifting objects</a:t>
            </a:r>
            <a:endParaRPr lang="en-US" smtClean="0"/>
          </a:p>
        </p:txBody>
      </p:sp>
      <p:sp>
        <p:nvSpPr>
          <p:cNvPr id="15374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1857375"/>
            <a:ext cx="4430712" cy="4471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smtClean="0"/>
              <a:t>	When we lift objects, we are doing work because a force is moving.</a:t>
            </a:r>
            <a:endParaRPr lang="en-US" sz="2800" smtClean="0"/>
          </a:p>
        </p:txBody>
      </p:sp>
      <p:pic>
        <p:nvPicPr>
          <p:cNvPr id="15362" name="Picture 1028" descr="lifting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3219450"/>
            <a:ext cx="3600450" cy="3168650"/>
          </a:xfrm>
          <a:noFill/>
        </p:spPr>
      </p:pic>
      <p:pic>
        <p:nvPicPr>
          <p:cNvPr id="15364" name="Picture 1029" descr="lifting-weight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64163" y="2781300"/>
            <a:ext cx="2667000" cy="3921125"/>
          </a:xfrm>
          <a:noFill/>
        </p:spPr>
      </p:pic>
      <p:sp>
        <p:nvSpPr>
          <p:cNvPr id="15365" name="Line 1030"/>
          <p:cNvSpPr>
            <a:spLocks noChangeShapeType="1"/>
          </p:cNvSpPr>
          <p:nvPr/>
        </p:nvSpPr>
        <p:spPr bwMode="auto">
          <a:xfrm flipV="1">
            <a:off x="3492500" y="4221163"/>
            <a:ext cx="0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Text Box 1031"/>
          <p:cNvSpPr txBox="1">
            <a:spLocks noChangeArrowheads="1"/>
          </p:cNvSpPr>
          <p:nvPr/>
        </p:nvSpPr>
        <p:spPr bwMode="auto">
          <a:xfrm>
            <a:off x="3851275" y="3573463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Force</a:t>
            </a:r>
            <a:endParaRPr lang="en-US">
              <a:latin typeface="Arial" charset="0"/>
            </a:endParaRPr>
          </a:p>
        </p:txBody>
      </p:sp>
      <p:sp>
        <p:nvSpPr>
          <p:cNvPr id="15367" name="Rectangle 1037"/>
          <p:cNvSpPr>
            <a:spLocks noChangeArrowheads="1"/>
          </p:cNvSpPr>
          <p:nvPr/>
        </p:nvSpPr>
        <p:spPr bwMode="auto">
          <a:xfrm>
            <a:off x="285750" y="3429000"/>
            <a:ext cx="1152525" cy="158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8" name="Line 1032"/>
          <p:cNvSpPr>
            <a:spLocks noChangeShapeType="1"/>
          </p:cNvSpPr>
          <p:nvPr/>
        </p:nvSpPr>
        <p:spPr bwMode="auto">
          <a:xfrm flipH="1">
            <a:off x="3563938" y="3933825"/>
            <a:ext cx="360362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Line 1033"/>
          <p:cNvSpPr>
            <a:spLocks noChangeShapeType="1"/>
          </p:cNvSpPr>
          <p:nvPr/>
        </p:nvSpPr>
        <p:spPr bwMode="auto">
          <a:xfrm>
            <a:off x="3924300" y="486886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Line 1034"/>
          <p:cNvSpPr>
            <a:spLocks noChangeShapeType="1"/>
          </p:cNvSpPr>
          <p:nvPr/>
        </p:nvSpPr>
        <p:spPr bwMode="auto">
          <a:xfrm>
            <a:off x="3851275" y="63817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Line 1035"/>
          <p:cNvSpPr>
            <a:spLocks noChangeShapeType="1"/>
          </p:cNvSpPr>
          <p:nvPr/>
        </p:nvSpPr>
        <p:spPr bwMode="auto">
          <a:xfrm flipV="1">
            <a:off x="4427538" y="4868863"/>
            <a:ext cx="0" cy="1512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Text Box 1036"/>
          <p:cNvSpPr txBox="1">
            <a:spLocks noChangeArrowheads="1"/>
          </p:cNvSpPr>
          <p:nvPr/>
        </p:nvSpPr>
        <p:spPr bwMode="auto">
          <a:xfrm>
            <a:off x="3851275" y="5373688"/>
            <a:ext cx="12255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Distance moved</a:t>
            </a:r>
            <a:endParaRPr lang="en-US">
              <a:latin typeface="Arial" charset="0"/>
            </a:endParaRPr>
          </a:p>
        </p:txBody>
      </p:sp>
      <p:sp>
        <p:nvSpPr>
          <p:cNvPr id="15373" name="Rectangle 1038"/>
          <p:cNvSpPr>
            <a:spLocks noChangeArrowheads="1"/>
          </p:cNvSpPr>
          <p:nvPr/>
        </p:nvSpPr>
        <p:spPr bwMode="auto">
          <a:xfrm>
            <a:off x="1214438" y="3429000"/>
            <a:ext cx="433387" cy="115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Lifting objects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42315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smtClean="0"/>
              <a:t>	</a:t>
            </a:r>
            <a:r>
              <a:rPr lang="en-GB" smtClean="0"/>
              <a:t>Our lifting force is equal to the weight of the object.</a:t>
            </a:r>
            <a:endParaRPr lang="en-US" smtClean="0"/>
          </a:p>
        </p:txBody>
      </p:sp>
      <p:pic>
        <p:nvPicPr>
          <p:cNvPr id="16388" name="Picture 4" descr="lifting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27313" y="2886075"/>
            <a:ext cx="3816350" cy="3359150"/>
          </a:xfr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627313" y="3068638"/>
            <a:ext cx="1223962" cy="158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779838" y="3213100"/>
            <a:ext cx="287337" cy="1079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148263" y="2852738"/>
            <a:ext cx="1368425" cy="3455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4859338" y="4652963"/>
            <a:ext cx="0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4859338" y="5300663"/>
            <a:ext cx="0" cy="6477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148263" y="4724400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  <a:latin typeface="Arial" charset="0"/>
              </a:rPr>
              <a:t>Lifting force</a:t>
            </a: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148263" y="5516563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00FF"/>
                </a:solidFill>
                <a:latin typeface="Arial" charset="0"/>
              </a:rPr>
              <a:t>weight</a:t>
            </a:r>
            <a:endParaRPr lang="en-US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On-screen Show (4:3)</PresentationFormat>
  <Paragraphs>169</Paragraphs>
  <Slides>38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This lesson</vt:lpstr>
      <vt:lpstr>Work</vt:lpstr>
      <vt:lpstr>Work</vt:lpstr>
      <vt:lpstr>Work</vt:lpstr>
      <vt:lpstr>Calculating work</vt:lpstr>
      <vt:lpstr>Important</vt:lpstr>
      <vt:lpstr>Work = Fscosθ</vt:lpstr>
      <vt:lpstr>Lifting objects</vt:lpstr>
      <vt:lpstr>Lifting objects</vt:lpstr>
      <vt:lpstr>Work done (J) = Force (N) x distance (m) </vt:lpstr>
      <vt:lpstr>Work done (J) = Force (N) x distance (m) </vt:lpstr>
      <vt:lpstr>Work done (J) = Force (N) x distance (m) </vt:lpstr>
      <vt:lpstr>Work done (J) = Force (N) x distance (m) </vt:lpstr>
      <vt:lpstr>How much work can you do? </vt:lpstr>
      <vt:lpstr>Arm curls</vt:lpstr>
      <vt:lpstr>Off you go!</vt:lpstr>
      <vt:lpstr>Power!</vt:lpstr>
      <vt:lpstr>Power!</vt:lpstr>
      <vt:lpstr>Power</vt:lpstr>
      <vt:lpstr>Power = Fv</vt:lpstr>
      <vt:lpstr>Work done in stretching a spring?</vt:lpstr>
      <vt:lpstr>Work done in stretching a spring</vt:lpstr>
      <vt:lpstr>2.3 Hooke’s law</vt:lpstr>
      <vt:lpstr>Work done in strectching a spring</vt:lpstr>
      <vt:lpstr>This lesson</vt:lpstr>
      <vt:lpstr>Work done (J) = Force (N) x distance (m) </vt:lpstr>
      <vt:lpstr>The work done is transformed in gravitational potential energy</vt:lpstr>
      <vt:lpstr>Example</vt:lpstr>
      <vt:lpstr>Example</vt:lpstr>
      <vt:lpstr>Example</vt:lpstr>
      <vt:lpstr>Kinetic energy</vt:lpstr>
      <vt:lpstr>Kinetic energy</vt:lpstr>
      <vt:lpstr>Example</vt:lpstr>
      <vt:lpstr>Example</vt:lpstr>
      <vt:lpstr>Energy changes</vt:lpstr>
      <vt:lpstr>Example</vt:lpstr>
      <vt:lpstr>Example</vt:lpstr>
      <vt:lpstr>2.3 GPE and KE questions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lesson</dc:title>
  <dc:creator>Home</dc:creator>
  <cp:lastModifiedBy>Home</cp:lastModifiedBy>
  <cp:revision>1</cp:revision>
  <dcterms:created xsi:type="dcterms:W3CDTF">2014-08-14T12:25:50Z</dcterms:created>
  <dcterms:modified xsi:type="dcterms:W3CDTF">2014-08-14T12:26:40Z</dcterms:modified>
</cp:coreProperties>
</file>